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304" r:id="rId3"/>
    <p:sldId id="264" r:id="rId4"/>
    <p:sldId id="267" r:id="rId5"/>
    <p:sldId id="272" r:id="rId6"/>
    <p:sldId id="269" r:id="rId7"/>
    <p:sldId id="274" r:id="rId8"/>
    <p:sldId id="276" r:id="rId9"/>
    <p:sldId id="278" r:id="rId10"/>
    <p:sldId id="283" r:id="rId11"/>
    <p:sldId id="285" r:id="rId12"/>
    <p:sldId id="303" r:id="rId13"/>
    <p:sldId id="287" r:id="rId14"/>
    <p:sldId id="291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74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518B554-BBEE-4390-9CCB-83C755E73841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7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625" y="342900"/>
            <a:ext cx="11465169" cy="5509260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54679" y="5055381"/>
            <a:ext cx="5563774" cy="5461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solidFill>
                  <a:srgbClr val="00B050"/>
                </a:solidFill>
                <a:cs typeface="B Titr" panose="00000700000000000000" pitchFamily="2" charset="-78"/>
              </a:rPr>
              <a:t>موضوع :</a:t>
            </a:r>
            <a:r>
              <a:rPr lang="en-US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 تاریخچه مرمت در ایران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75717" y="6129020"/>
            <a:ext cx="5445759" cy="5461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استاد: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234" y="6115441"/>
            <a:ext cx="5472332" cy="5461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دانشجو: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593" y="893317"/>
            <a:ext cx="3165231" cy="3324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117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199" y="342900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19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2604655" y="540327"/>
            <a:ext cx="7176653" cy="95596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دورة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رواج </a:t>
            </a:r>
            <a:r>
              <a:rPr lang="fa-IR" sz="2400" b="1" dirty="0">
                <a:solidFill>
                  <a:schemeClr val="tx1"/>
                </a:solidFill>
                <a:cs typeface="B Nazanin" pitchFamily="2" charset="-78"/>
              </a:rPr>
              <a:t>مرمت</a:t>
            </a:r>
          </a:p>
        </p:txBody>
      </p:sp>
      <p:sp>
        <p:nvSpPr>
          <p:cNvPr id="2" name="Rectangle 1"/>
          <p:cNvSpPr/>
          <p:nvPr/>
        </p:nvSpPr>
        <p:spPr>
          <a:xfrm>
            <a:off x="595745" y="2090171"/>
            <a:ext cx="110005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itchFamily="2" charset="2"/>
              <a:buChar char="q"/>
            </a:pP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در اين دوره با وجود جنگ تحميلـي، تحـريم هـا و ديگـر مشـكلات ناشـي از تغييـر انقلابـيِ سـاختارهاي اجتمـاعي، بيشترين كار مرمتي در رابطه با ميراث فرهنگي انجام شده و مرمت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به نحوي به صورت </a:t>
            </a: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بومي و آكادميك توسعه يافته و تنها بـا اسـتفاده از نيروهاي داخلي انجام ميگيرد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.</a:t>
            </a:r>
          </a:p>
          <a:p>
            <a:pPr marL="342900" indent="-342900" algn="just" rtl="1">
              <a:buFont typeface="Wingdings" pitchFamily="2" charset="2"/>
              <a:buChar char="q"/>
            </a:pPr>
            <a:endParaRPr lang="fa-IR" sz="2400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342900" indent="-342900" algn="just" rtl="1">
              <a:buFont typeface="Wingdings" pitchFamily="2" charset="2"/>
              <a:buChar char="q"/>
            </a:pP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در واقع اين دوره را ميتوان </a:t>
            </a:r>
            <a:r>
              <a:rPr lang="fa-IR" sz="2400" b="1" dirty="0">
                <a:solidFill>
                  <a:srgbClr val="00B050"/>
                </a:solidFill>
                <a:cs typeface="B Nazanin" pitchFamily="2" charset="-78"/>
              </a:rPr>
              <a:t>دورة رواج مرمت علمي و قانونمند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قلمداد </a:t>
            </a: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كرد. </a:t>
            </a:r>
            <a:endParaRPr lang="en-US" sz="24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3" name="Curved Left Arrow 2"/>
          <p:cNvSpPr/>
          <p:nvPr/>
        </p:nvSpPr>
        <p:spPr>
          <a:xfrm>
            <a:off x="7503622" y="4189057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6677" y="5164834"/>
            <a:ext cx="3416320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تشكيل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سازمان ميراث فرهنگي</a:t>
            </a:r>
            <a:endParaRPr lang="en-US" sz="24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47444" y="4544534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مهمترین اتفاق دروه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342900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21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837028"/>
              </p:ext>
            </p:extLst>
          </p:nvPr>
        </p:nvGraphicFramePr>
        <p:xfrm>
          <a:off x="1120775" y="1717969"/>
          <a:ext cx="10233024" cy="4295005"/>
        </p:xfrm>
        <a:graphic>
          <a:graphicData uri="http://schemas.openxmlformats.org/drawingml/2006/table">
            <a:tbl>
              <a:tblPr/>
              <a:tblGrid>
                <a:gridCol w="5116512"/>
                <a:gridCol w="5116512"/>
              </a:tblGrid>
              <a:tr h="390455"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1800" u="none" dirty="0" smtClean="0">
                          <a:solidFill>
                            <a:schemeClr val="bg1"/>
                          </a:solidFill>
                          <a:effectLst/>
                        </a:rPr>
                        <a:t>نام</a:t>
                      </a:r>
                      <a:endParaRPr lang="fa-IR" sz="1800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sz="1800" u="none" dirty="0">
                          <a:solidFill>
                            <a:schemeClr val="bg1"/>
                          </a:solidFill>
                          <a:effectLst/>
                        </a:rPr>
                        <a:t>خانه داوید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0455"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1800" u="none" dirty="0">
                          <a:solidFill>
                            <a:schemeClr val="bg1"/>
                          </a:solidFill>
                          <a:effectLst/>
                        </a:rPr>
                        <a:t>کشور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sz="18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fa-I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ایران</a:t>
                      </a:r>
                      <a:endParaRPr lang="fa-IR" sz="1800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0455"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1800" u="none" dirty="0">
                          <a:solidFill>
                            <a:schemeClr val="bg1"/>
                          </a:solidFill>
                          <a:effectLst/>
                        </a:rPr>
                        <a:t>استان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استان اصفهان</a:t>
                      </a:r>
                      <a:endParaRPr lang="fa-IR" sz="1800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0455"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1800" u="none" dirty="0">
                          <a:solidFill>
                            <a:schemeClr val="bg1"/>
                          </a:solidFill>
                          <a:effectLst/>
                        </a:rPr>
                        <a:t>شهرستان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اصفهان</a:t>
                      </a:r>
                      <a:endParaRPr lang="fa-IR" sz="1800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0455">
                <a:tc gridSpan="2">
                  <a:txBody>
                    <a:bodyPr/>
                    <a:lstStyle/>
                    <a:p>
                      <a:pPr algn="ctr" rtl="1" fontAlgn="t"/>
                      <a:r>
                        <a:rPr lang="fa-IR" sz="1800" u="none" dirty="0">
                          <a:solidFill>
                            <a:schemeClr val="bg1"/>
                          </a:solidFill>
                          <a:effectLst/>
                        </a:rPr>
                        <a:t>اطلاعات اثر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455"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1800" u="none">
                          <a:solidFill>
                            <a:schemeClr val="bg1"/>
                          </a:solidFill>
                          <a:effectLst/>
                        </a:rPr>
                        <a:t>کاربری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خانه</a:t>
                      </a:r>
                      <a:endParaRPr lang="fa-IR" sz="1800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0455"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1800" u="none" dirty="0">
                          <a:solidFill>
                            <a:schemeClr val="bg1"/>
                          </a:solidFill>
                          <a:effectLst/>
                        </a:rPr>
                        <a:t>دیرینگی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دوره صفوی</a:t>
                      </a:r>
                      <a:endParaRPr lang="fa-IR" sz="1800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0455"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1800" u="none" dirty="0">
                          <a:solidFill>
                            <a:schemeClr val="bg1"/>
                          </a:solidFill>
                          <a:effectLst/>
                        </a:rPr>
                        <a:t>دورهٔ ساخت اثر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دوره صفوی</a:t>
                      </a:r>
                      <a:endParaRPr lang="fa-IR" sz="1800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0455">
                <a:tc gridSpan="2">
                  <a:txBody>
                    <a:bodyPr/>
                    <a:lstStyle/>
                    <a:p>
                      <a:pPr algn="ctr" rtl="1" fontAlgn="t"/>
                      <a:r>
                        <a:rPr lang="fa-IR" sz="1800" u="none" dirty="0">
                          <a:solidFill>
                            <a:schemeClr val="bg1"/>
                          </a:solidFill>
                          <a:effectLst/>
                        </a:rPr>
                        <a:t>اطلاعات ثبتی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455"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1800" u="none" dirty="0">
                          <a:solidFill>
                            <a:schemeClr val="bg1"/>
                          </a:solidFill>
                          <a:effectLst/>
                        </a:rPr>
                        <a:t>شمارهٔ ثبت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sz="1800" u="none" dirty="0">
                          <a:solidFill>
                            <a:schemeClr val="bg1"/>
                          </a:solidFill>
                          <a:effectLst/>
                        </a:rPr>
                        <a:t>۴۷۰۰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0455"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1800" u="none" dirty="0">
                          <a:solidFill>
                            <a:schemeClr val="bg1"/>
                          </a:solidFill>
                          <a:effectLst/>
                        </a:rPr>
                        <a:t>تاریخ ثبت ملی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sz="1800" u="none" dirty="0">
                          <a:solidFill>
                            <a:schemeClr val="bg1"/>
                          </a:solidFill>
                          <a:effectLst/>
                        </a:rPr>
                        <a:t>۱۱ دی ۱۳۸۰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https://upload.wikimedia.org/wikipedia/commons/thumb/c/ca/Flag_of_Iran.svg/23px-Flag_of_Ira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762" y="2168308"/>
            <a:ext cx="500706" cy="2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25113" y="645454"/>
            <a:ext cx="2691032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bg2"/>
                </a:solidFill>
                <a:cs typeface="B Nazanin" pitchFamily="2" charset="-78"/>
              </a:rPr>
              <a:t>نمونه موردی</a:t>
            </a:r>
          </a:p>
          <a:p>
            <a:pPr algn="r" rtl="1"/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خانه تاریخی داوید</a:t>
            </a:r>
            <a:endParaRPr lang="en-US" sz="2400" b="1" dirty="0">
              <a:solidFill>
                <a:srgbClr val="FFFF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342900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23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4618" y="534589"/>
            <a:ext cx="66640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itchFamily="2" charset="2"/>
              <a:buChar char="q"/>
            </a:pP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اتاق ها در طبقه اول از یک سو از طریق ایوانچه ای به حیاط می نگرند و از سوی دیگر با تالار میانة این جبهه مرتبط می باشند و در طبقة دوم به صورت گوشوار به فضای تالار مشرف می شوند. سقف تالار دارای پوشش گنبدی و تزئینات زیبای مقرنس است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.</a:t>
            </a:r>
          </a:p>
          <a:p>
            <a:pPr marL="342900" indent="-342900" algn="just" rtl="1">
              <a:buFont typeface="Wingdings" pitchFamily="2" charset="2"/>
              <a:buChar char="q"/>
            </a:pPr>
            <a:endParaRPr lang="fa-IR" sz="2400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342900" indent="-342900" algn="just" rtl="1">
              <a:buFont typeface="Wingdings" pitchFamily="2" charset="2"/>
              <a:buChar char="q"/>
            </a:pP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جبهة </a:t>
            </a: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جنوبی خانه یک فضای نیمه باز در میانه و دو اتاق سه دری در طرفین خود دارد و رواقی مقابل سراسر این جبهه قرار گرفته است. این جبهه در تقسیمات نما کاملاً با نمای جبهة شمالی مشابه است ولی ارتفاعی معادل یک طبقه دارد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.</a:t>
            </a:r>
          </a:p>
          <a:p>
            <a:pPr marL="342900" indent="-342900" algn="just" rtl="1">
              <a:buFont typeface="Wingdings" pitchFamily="2" charset="2"/>
              <a:buChar char="q"/>
            </a:pPr>
            <a:endParaRPr lang="fa-IR" sz="2400" dirty="0">
              <a:solidFill>
                <a:schemeClr val="bg1"/>
              </a:solidFill>
              <a:cs typeface="B Nazanin" pitchFamily="2" charset="-78"/>
            </a:endParaRPr>
          </a:p>
          <a:p>
            <a:pPr marL="342900" indent="-342900" algn="just" rtl="1">
              <a:buFont typeface="Wingdings" pitchFamily="2" charset="2"/>
              <a:buChar char="q"/>
            </a:pP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فضاهای واقع در جبهة غربی انتظام کاملی ندارند و در آن چندین اتاق و راهرو به گونه ای در کنار یکدیگر قرار گرفته اند که یک دالان در میانة نما واقع شده است. با این وجود این جبهه نمای منظمی دارد و به نظر می رسد تغییراتی در دوره های بعد نظم و ترتیب قرارگیری فضاها را بر هم زده است.</a:t>
            </a:r>
            <a:endParaRPr lang="en-US" sz="2400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2" y="1094509"/>
            <a:ext cx="4375089" cy="338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9370" y="4476318"/>
            <a:ext cx="3953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b="1" dirty="0">
                <a:solidFill>
                  <a:srgbClr val="FF0000"/>
                </a:solidFill>
                <a:cs typeface="B Nazanin" pitchFamily="2" charset="-78"/>
              </a:rPr>
              <a:t>سقف مقرنس كاري تالار صليبي در جبهه شمالي خانه داويد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442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342900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pic>
        <p:nvPicPr>
          <p:cNvPr id="2050" name="Picture 2" descr="Image result for â«ÙØ±ÙØª Ø®Ø§ÙÙ Ø¯Ø§ÙÛØ¯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42900"/>
            <a:ext cx="11531600" cy="615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9371" y="1956138"/>
            <a:ext cx="10742194" cy="2677656"/>
          </a:xfrm>
          <a:prstGeom prst="rect">
            <a:avLst/>
          </a:prstGeom>
          <a:solidFill>
            <a:srgbClr val="FFFF00">
              <a:alpha val="78000"/>
            </a:srgbClr>
          </a:solidFill>
        </p:spPr>
        <p:txBody>
          <a:bodyPr wrap="square">
            <a:spAutoFit/>
          </a:bodyPr>
          <a:lstStyle/>
          <a:p>
            <a:pPr marL="342900" indent="-342900" algn="r" rtl="1">
              <a:buFont typeface="Wingdings" pitchFamily="2" charset="2"/>
              <a:buChar char="v"/>
            </a:pP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مرمت و بازسازی لوله‌ها، رنگ آمیزی، بازسازی ناودان و كاهگل پشت بام (۱۳۷۵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).</a:t>
            </a:r>
          </a:p>
          <a:p>
            <a:pPr marL="342900" indent="-342900" algn="r" rtl="1">
              <a:buFont typeface="Wingdings" pitchFamily="2" charset="2"/>
              <a:buChar char="v"/>
            </a:pPr>
            <a:endParaRPr lang="fa-IR" sz="2400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مرمت </a:t>
            </a: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بدنه‌های بیرونی ساختمان و لایه‌برداری بدنه‌های تزئینی مجموعه (۱۳۷۷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).</a:t>
            </a:r>
          </a:p>
          <a:p>
            <a:pPr marL="342900" indent="-342900" algn="r" rtl="1">
              <a:buFont typeface="Wingdings" pitchFamily="2" charset="2"/>
              <a:buChar char="v"/>
            </a:pPr>
            <a:endParaRPr lang="fa-IR" sz="2400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مرمت </a:t>
            </a: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و بازسازی سر در ورودی، مرمت آجر فرش كف در كلیه ایوانها و حیاط، مرمت ناودان‌ها و ارسی‌ها(۱۳۷۸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).</a:t>
            </a:r>
          </a:p>
          <a:p>
            <a:pPr marL="342900" indent="-342900" algn="r" rtl="1">
              <a:buFont typeface="Wingdings" pitchFamily="2" charset="2"/>
              <a:buChar char="v"/>
            </a:pPr>
            <a:endParaRPr lang="fa-IR" sz="2400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مرمت </a:t>
            </a: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راهبروی ورودی شامل شمشه‌گیری(۱۳۷۹) و …</a:t>
            </a:r>
            <a:endParaRPr lang="en-US" sz="24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5586" y="538067"/>
            <a:ext cx="6285695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FF00"/>
                </a:solidFill>
                <a:cs typeface="B Nazanin" pitchFamily="2" charset="-78"/>
              </a:rPr>
              <a:t>بررسي </a:t>
            </a: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خانه ي </a:t>
            </a:r>
            <a:r>
              <a:rPr lang="fa-IR" sz="2400" b="1" dirty="0">
                <a:solidFill>
                  <a:srgbClr val="FFFF00"/>
                </a:solidFill>
                <a:cs typeface="B Nazanin" pitchFamily="2" charset="-78"/>
              </a:rPr>
              <a:t>داويد به عنوان نخستين مدرسه مرمت ايران</a:t>
            </a:r>
            <a:endParaRPr lang="en-US" sz="24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24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402039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28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657">
            <a:off x="864316" y="1027644"/>
            <a:ext cx="5075685" cy="379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3131127"/>
            <a:ext cx="3941619" cy="303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67843" y="1763248"/>
            <a:ext cx="5694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نماي شمالي </a:t>
            </a:r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خانه ي </a:t>
            </a:r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داويد حين تعميرات اساسي و حذف الحاقات، </a:t>
            </a:r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جرزگیري </a:t>
            </a:r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در بدنه غربي در حال تعمير در سال 1355</a:t>
            </a:r>
            <a:endParaRPr lang="en-US" sz="20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527" y="5490222"/>
            <a:ext cx="7744691" cy="120032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dirty="0">
                <a:solidFill>
                  <a:srgbClr val="FFFF00"/>
                </a:solidFill>
              </a:rPr>
              <a:t>کانال تلگرامی 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r>
              <a:rPr lang="fa-IR" dirty="0" smtClean="0">
                <a:solidFill>
                  <a:srgbClr val="FFFF00"/>
                </a:solidFill>
              </a:rPr>
              <a:t>بانک پاورپوینت </a:t>
            </a:r>
            <a:r>
              <a:rPr lang="fa-IR" dirty="0">
                <a:solidFill>
                  <a:srgbClr val="FFFF00"/>
                </a:solidFill>
              </a:rPr>
              <a:t>های مهندسی رشته عمران و معماری                                                                       </a:t>
            </a:r>
            <a:r>
              <a:rPr lang="en-US" dirty="0">
                <a:solidFill>
                  <a:srgbClr val="FFFF00"/>
                </a:solidFill>
              </a:rPr>
              <a:t>@</a:t>
            </a:r>
            <a:r>
              <a:rPr lang="en-US" dirty="0" err="1">
                <a:solidFill>
                  <a:srgbClr val="FFFF00"/>
                </a:solidFill>
              </a:rPr>
              <a:t>Bankpptmohandesi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623" y="345616"/>
            <a:ext cx="11465169" cy="5509260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33044" y="612316"/>
            <a:ext cx="5563774" cy="5461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solidFill>
                  <a:srgbClr val="00B050"/>
                </a:solidFill>
                <a:cs typeface="B Titr" panose="00000700000000000000" pitchFamily="2" charset="-78"/>
              </a:rPr>
              <a:t>فهرست مطالب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64197" y="1385455"/>
            <a:ext cx="5445759" cy="422563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1600" dirty="0" smtClean="0">
              <a:solidFill>
                <a:schemeClr val="bg2"/>
              </a:solidFill>
              <a:cs typeface="B Nazanin" pitchFamily="2" charset="-78"/>
            </a:endParaRPr>
          </a:p>
          <a:p>
            <a:pPr algn="r" rtl="1"/>
            <a:endParaRPr lang="fa-IR" sz="1600" dirty="0">
              <a:solidFill>
                <a:schemeClr val="bg2"/>
              </a:solidFill>
              <a:cs typeface="B Nazanin" pitchFamily="2" charset="-78"/>
            </a:endParaRPr>
          </a:p>
          <a:p>
            <a:pPr algn="r" rtl="1"/>
            <a:endParaRPr lang="fa-IR" sz="1600" dirty="0" smtClean="0">
              <a:solidFill>
                <a:schemeClr val="bg2"/>
              </a:solidFill>
              <a:cs typeface="B Nazanin" pitchFamily="2" charset="-78"/>
            </a:endParaRPr>
          </a:p>
          <a:p>
            <a:pPr algn="r" rtl="1"/>
            <a:endParaRPr lang="fa-IR" sz="1600" dirty="0">
              <a:solidFill>
                <a:schemeClr val="bg2"/>
              </a:solidFill>
              <a:cs typeface="B Nazanin" pitchFamily="2" charset="-78"/>
            </a:endParaRPr>
          </a:p>
          <a:p>
            <a:pPr algn="r" rtl="1"/>
            <a:endParaRPr lang="fa-IR" sz="1600" dirty="0" smtClean="0">
              <a:solidFill>
                <a:schemeClr val="bg2"/>
              </a:solidFill>
              <a:cs typeface="B Nazanin" pitchFamily="2" charset="-78"/>
            </a:endParaRPr>
          </a:p>
          <a:p>
            <a:pPr algn="r" rtl="1"/>
            <a:endParaRPr lang="fa-IR" sz="1600" dirty="0">
              <a:solidFill>
                <a:schemeClr val="bg2"/>
              </a:solidFill>
              <a:cs typeface="B Nazanin" pitchFamily="2" charset="-78"/>
            </a:endParaRPr>
          </a:p>
          <a:p>
            <a:pPr algn="r" rtl="1"/>
            <a:endParaRPr lang="fa-IR" sz="1600" dirty="0" smtClean="0">
              <a:solidFill>
                <a:schemeClr val="bg2"/>
              </a:solidFill>
              <a:cs typeface="B Nazanin" pitchFamily="2" charset="-78"/>
            </a:endParaRPr>
          </a:p>
          <a:p>
            <a:pPr algn="ctr" rtl="1"/>
            <a:r>
              <a:rPr lang="fa-IR" b="1" dirty="0" smtClean="0">
                <a:solidFill>
                  <a:schemeClr val="bg2"/>
                </a:solidFill>
                <a:cs typeface="B Nazanin" pitchFamily="2" charset="-78"/>
              </a:rPr>
              <a:t>مقدمه</a:t>
            </a:r>
          </a:p>
          <a:p>
            <a:pPr algn="ctr" rtl="1"/>
            <a:r>
              <a:rPr lang="fa-IR" b="1" dirty="0" smtClean="0">
                <a:solidFill>
                  <a:schemeClr val="bg2"/>
                </a:solidFill>
                <a:cs typeface="B Nazanin" pitchFamily="2" charset="-78"/>
              </a:rPr>
              <a:t>مفهوم مرمت</a:t>
            </a:r>
          </a:p>
          <a:p>
            <a:pPr algn="ctr" rtl="1"/>
            <a:r>
              <a:rPr lang="fa-IR" b="1" dirty="0" smtClean="0">
                <a:solidFill>
                  <a:schemeClr val="bg2"/>
                </a:solidFill>
                <a:cs typeface="B Nazanin" pitchFamily="2" charset="-78"/>
              </a:rPr>
              <a:t>تاریخچه مرمت در ایران</a:t>
            </a:r>
          </a:p>
          <a:p>
            <a:pPr algn="ctr" rtl="1"/>
            <a:r>
              <a:rPr lang="fa-IR" b="1" dirty="0">
                <a:solidFill>
                  <a:schemeClr val="bg2"/>
                </a:solidFill>
                <a:cs typeface="B Nazanin" pitchFamily="2" charset="-78"/>
              </a:rPr>
              <a:t>آشنایی با پدر مرمت </a:t>
            </a:r>
            <a:r>
              <a:rPr lang="fa-IR" b="1" dirty="0" smtClean="0">
                <a:solidFill>
                  <a:schemeClr val="bg2"/>
                </a:solidFill>
                <a:cs typeface="B Nazanin" pitchFamily="2" charset="-78"/>
              </a:rPr>
              <a:t>ایران</a:t>
            </a:r>
          </a:p>
          <a:p>
            <a:pPr algn="ctr" rtl="1"/>
            <a:r>
              <a:rPr lang="fa-IR" b="1" dirty="0">
                <a:solidFill>
                  <a:schemeClr val="bg2"/>
                </a:solidFill>
                <a:cs typeface="B Nazanin" pitchFamily="2" charset="-78"/>
              </a:rPr>
              <a:t>روند مرمت و حفاظت در </a:t>
            </a:r>
            <a:r>
              <a:rPr lang="fa-IR" b="1" dirty="0" smtClean="0">
                <a:solidFill>
                  <a:schemeClr val="bg2"/>
                </a:solidFill>
                <a:cs typeface="B Nazanin" pitchFamily="2" charset="-78"/>
              </a:rPr>
              <a:t>ایران(دوره های مرمتی)</a:t>
            </a:r>
          </a:p>
          <a:p>
            <a:pPr algn="ctr" rtl="1"/>
            <a:r>
              <a:rPr lang="fa-IR" b="1" dirty="0">
                <a:solidFill>
                  <a:schemeClr val="bg2"/>
                </a:solidFill>
                <a:cs typeface="B Nazanin" pitchFamily="2" charset="-78"/>
              </a:rPr>
              <a:t>دورة تعميرات كلاسيك</a:t>
            </a:r>
          </a:p>
          <a:p>
            <a:pPr algn="ctr" rtl="1"/>
            <a:r>
              <a:rPr lang="fa-IR" b="1" dirty="0">
                <a:solidFill>
                  <a:schemeClr val="bg2"/>
                </a:solidFill>
                <a:cs typeface="B Nazanin" pitchFamily="2" charset="-78"/>
              </a:rPr>
              <a:t>دورة زوال تعميرات سنتي(آغاز تعميرات باستان شناسي)</a:t>
            </a:r>
          </a:p>
          <a:p>
            <a:pPr algn="ctr" rtl="1"/>
            <a:r>
              <a:rPr lang="fa-IR" b="1" dirty="0">
                <a:solidFill>
                  <a:schemeClr val="bg2"/>
                </a:solidFill>
                <a:cs typeface="B Nazanin" pitchFamily="2" charset="-78"/>
              </a:rPr>
              <a:t>دورة طلايي مرمت</a:t>
            </a:r>
          </a:p>
          <a:p>
            <a:pPr algn="ctr" rtl="1"/>
            <a:r>
              <a:rPr lang="fa-IR" b="1" dirty="0">
                <a:solidFill>
                  <a:schemeClr val="bg2"/>
                </a:solidFill>
                <a:cs typeface="B Nazanin" pitchFamily="2" charset="-78"/>
              </a:rPr>
              <a:t>دورة رواج </a:t>
            </a:r>
            <a:r>
              <a:rPr lang="fa-IR" b="1" dirty="0" smtClean="0">
                <a:solidFill>
                  <a:schemeClr val="bg2"/>
                </a:solidFill>
                <a:cs typeface="B Nazanin" pitchFamily="2" charset="-78"/>
              </a:rPr>
              <a:t>مرمت</a:t>
            </a:r>
          </a:p>
          <a:p>
            <a:pPr algn="ctr" rtl="1"/>
            <a:r>
              <a:rPr lang="fa-IR" b="1" dirty="0">
                <a:solidFill>
                  <a:schemeClr val="bg2"/>
                </a:solidFill>
                <a:cs typeface="B Nazanin" pitchFamily="2" charset="-78"/>
              </a:rPr>
              <a:t>نمونه موردی</a:t>
            </a:r>
          </a:p>
          <a:p>
            <a:pPr algn="ctr" rtl="1"/>
            <a:r>
              <a:rPr lang="fa-IR" b="1" dirty="0">
                <a:solidFill>
                  <a:schemeClr val="bg2"/>
                </a:solidFill>
                <a:cs typeface="B Nazanin" pitchFamily="2" charset="-78"/>
              </a:rPr>
              <a:t>خانه تاریخی </a:t>
            </a:r>
            <a:r>
              <a:rPr lang="fa-IR" b="1" dirty="0" smtClean="0">
                <a:solidFill>
                  <a:schemeClr val="bg2"/>
                </a:solidFill>
                <a:cs typeface="B Nazanin" pitchFamily="2" charset="-78"/>
              </a:rPr>
              <a:t>داوید</a:t>
            </a:r>
          </a:p>
          <a:p>
            <a:pPr algn="ctr" rtl="1"/>
            <a:r>
              <a:rPr lang="fa-IR" b="1" dirty="0" smtClean="0">
                <a:solidFill>
                  <a:schemeClr val="bg2"/>
                </a:solidFill>
                <a:cs typeface="B Nazanin" pitchFamily="2" charset="-78"/>
              </a:rPr>
              <a:t>نتیجه گیری</a:t>
            </a:r>
          </a:p>
          <a:p>
            <a:pPr algn="ctr" rtl="1"/>
            <a:r>
              <a:rPr lang="fa-IR" b="1" dirty="0" smtClean="0">
                <a:solidFill>
                  <a:schemeClr val="bg2"/>
                </a:solidFill>
                <a:cs typeface="B Nazanin" pitchFamily="2" charset="-78"/>
              </a:rPr>
              <a:t>منابع و مراجع</a:t>
            </a:r>
            <a:endParaRPr lang="en-US" b="1" dirty="0">
              <a:solidFill>
                <a:schemeClr val="bg2"/>
              </a:solidFill>
              <a:cs typeface="B Nazanin" pitchFamily="2" charset="-78"/>
            </a:endParaRPr>
          </a:p>
          <a:p>
            <a:pPr algn="r" rtl="1"/>
            <a:endParaRPr lang="en-US" b="1" dirty="0">
              <a:solidFill>
                <a:schemeClr val="bg1"/>
              </a:solidFill>
              <a:cs typeface="B Nazanin" pitchFamily="2" charset="-78"/>
            </a:endParaRPr>
          </a:p>
          <a:p>
            <a:pPr algn="ctr"/>
            <a:endParaRPr lang="en-US" dirty="0">
              <a:solidFill>
                <a:srgbClr val="FFFF00"/>
              </a:solidFill>
              <a:cs typeface="B Nazanin" pitchFamily="2" charset="-78"/>
            </a:endParaRPr>
          </a:p>
          <a:p>
            <a:pPr algn="r" rtl="1"/>
            <a:endParaRPr lang="en-US" dirty="0">
              <a:solidFill>
                <a:srgbClr val="FF0000"/>
              </a:solidFill>
            </a:endParaRPr>
          </a:p>
          <a:p>
            <a:pPr algn="r" rtl="1"/>
            <a:endParaRPr lang="fa-IR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 rtl="1"/>
            <a:endParaRPr lang="fa-IR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 rtl="1"/>
            <a:endParaRPr lang="fa-IR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 rtl="1"/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79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414819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1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9476509" y="554182"/>
            <a:ext cx="2189017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  <a:cs typeface="B Nazanin" pitchFamily="2" charset="-78"/>
              </a:rPr>
              <a:t>مقدمه</a:t>
            </a:r>
            <a:endParaRPr lang="en-US" sz="2400" b="1" dirty="0">
              <a:solidFill>
                <a:schemeClr val="bg2"/>
              </a:solidFill>
              <a:cs typeface="B Nazanin" pitchFamily="2" charset="-78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55600" y="1787234"/>
            <a:ext cx="11208326" cy="2092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قدمت مرمت بافت تاریخی</a:t>
            </a:r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2160000" algn="r" rtl="1">
              <a:buFont typeface="Wingdings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در کشورهای پیشرفته حدود دو قرن (به ویژه فرانسه و انگلیس) در اوایل قرن نوزدهم</a:t>
            </a:r>
          </a:p>
          <a:p>
            <a:pPr marL="2160000" algn="r" rtl="1">
              <a:buFont typeface="Wingdings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در کشورهای در حال توسعه حدود پنجاه سال</a:t>
            </a:r>
            <a:endParaRPr lang="fa-IR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1921" y="4887104"/>
            <a:ext cx="10478957" cy="830997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مجموعه قوانین و مقرراتی تدوین شد که به موجب آنها از بناها و بافت های تاریخی این 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کشورها </a:t>
            </a: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حفاظت و مراقبت به عمل 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آید.</a:t>
            </a:r>
            <a:endParaRPr lang="en-US" sz="24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514108" y="3819560"/>
            <a:ext cx="2050473" cy="978408"/>
          </a:xfrm>
          <a:prstGeom prst="downArrow">
            <a:avLst>
              <a:gd name="adj1" fmla="val 50000"/>
              <a:gd name="adj2" fmla="val 57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براین اساس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342900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3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199" y="845128"/>
            <a:ext cx="11208327" cy="2286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بنیان‌گذاری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accent1"/>
                </a:solidFill>
                <a:cs typeface="B Nazanin" pitchFamily="2" charset="-78"/>
              </a:rPr>
              <a:t>کمیته ویژه هنر و یادمان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در سال 1837 در </a:t>
            </a:r>
            <a:r>
              <a:rPr lang="fa-IR" i="1" dirty="0" smtClean="0">
                <a:solidFill>
                  <a:schemeClr val="bg1"/>
                </a:solidFill>
                <a:cs typeface="B Nazanin" pitchFamily="2" charset="-78"/>
              </a:rPr>
              <a:t>فرانسه</a:t>
            </a:r>
          </a:p>
          <a:p>
            <a:pPr algn="just" rtl="1"/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</a:p>
          <a:p>
            <a:pPr marL="1080000" algn="just" rtl="1"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B Nazanin" pitchFamily="2" charset="-78"/>
              </a:rPr>
              <a:t>فهرست برداری و حفظ اماکن با ارزش در معرض ویرانی</a:t>
            </a:r>
            <a:endParaRPr lang="fa-IR" dirty="0" smtClean="0">
              <a:cs typeface="B Nazanin" pitchFamily="2" charset="-78"/>
            </a:endParaRPr>
          </a:p>
          <a:p>
            <a:pPr algn="just" rtl="1">
              <a:buClr>
                <a:srgbClr val="D6862D"/>
              </a:buClr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پایه‌گذاری</a:t>
            </a:r>
            <a:r>
              <a:rPr lang="fa-IR" dirty="0" smtClean="0">
                <a:solidFill>
                  <a:prstClr val="white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accent1"/>
                </a:solidFill>
                <a:cs typeface="B Nazanin" pitchFamily="2" charset="-78"/>
              </a:rPr>
              <a:t>انجمنی برای حفظ ساختمان‌های قدیمی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در سال 1877 در </a:t>
            </a:r>
            <a:r>
              <a:rPr lang="fa-IR" i="1" dirty="0" smtClean="0">
                <a:solidFill>
                  <a:schemeClr val="bg1"/>
                </a:solidFill>
                <a:cs typeface="B Nazanin" pitchFamily="2" charset="-78"/>
              </a:rPr>
              <a:t>انگلیس</a:t>
            </a:r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704605" y="3462651"/>
            <a:ext cx="1500198" cy="831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2044700" y="4525259"/>
            <a:ext cx="8458200" cy="1524016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63500" cmpd="thickThin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 anchorCtr="0"/>
          <a:lstStyle/>
          <a:p>
            <a:pPr algn="ctr" rtl="1"/>
            <a:r>
              <a:rPr lang="fa-IR" sz="2600" dirty="0" smtClean="0">
                <a:solidFill>
                  <a:schemeClr val="bg2"/>
                </a:solidFill>
                <a:cs typeface="B Nazanin" pitchFamily="2" charset="-78"/>
              </a:rPr>
              <a:t>شکل‌گیری مجموعه قوانین مربوط به حفظ و مرمت آثار با ارزش که پیشینه آن به قرن نوزهم باز می گردد و تا عصر حاضر ادامه و تکامل یافته است.</a:t>
            </a:r>
            <a:endParaRPr lang="fa-IR" sz="2600" dirty="0">
              <a:solidFill>
                <a:schemeClr val="bg2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975" y="342900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5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050" name="Picture 2" descr="Image result for â«ÙØ±ÙØª Ø¯Ø± Ø§ÛØ±Ø§Ù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9838">
            <a:off x="731082" y="942645"/>
            <a:ext cx="4802129" cy="30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â«ÙØ±ÙØª Ø¯Ø± Ø§ÛØ±Ø§Ùâ¬â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8224">
            <a:off x="7017325" y="2199448"/>
            <a:ext cx="4419600" cy="31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xplosion 1 2"/>
          <p:cNvSpPr/>
          <p:nvPr/>
        </p:nvSpPr>
        <p:spPr>
          <a:xfrm>
            <a:off x="7135090" y="464916"/>
            <a:ext cx="4184073" cy="1219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مرمت ابنیه باستانی</a:t>
            </a: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" name="AutoShape 2" descr="Image result for â«ÙØ±ÙØª Ø§Ø¨ÙÛÙâ¬â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1" y="4003964"/>
            <a:ext cx="3618351" cy="24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36" y="334650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6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44691" y="554182"/>
            <a:ext cx="3920835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  <a:cs typeface="B Nazanin" pitchFamily="2" charset="-78"/>
              </a:rPr>
              <a:t>تاریخچه مرمت در ایران</a:t>
            </a:r>
            <a:endParaRPr lang="en-US" sz="2400" b="1" dirty="0">
              <a:solidFill>
                <a:schemeClr val="bg2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673" y="1755797"/>
            <a:ext cx="11191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علی رغم اینکه شهرنشینی در ایران سابقه ای بس کهن دارد اما بحث مرمت شهری تقریبا پدیده نوظهوری می باشد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. طوری </a:t>
            </a: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که مرمت بافتهای تاریخی در ایران به حدود 80 سال قبل مربوط می شود که این روند طبیعتا یک روند تکاملی بوده است.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41401" y="2956126"/>
            <a:ext cx="277832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solidFill>
                  <a:srgbClr val="0070C0"/>
                </a:solidFill>
              </a:rPr>
              <a:t>بازه زمانی 1314- 1346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6200000">
            <a:off x="5741360" y="375038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3387" y="4481902"/>
            <a:ext cx="10556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solidFill>
                  <a:srgbClr val="7030A0"/>
                </a:solidFill>
                <a:cs typeface="B Nazanin" pitchFamily="2" charset="-78"/>
              </a:rPr>
              <a:t>ساماندهی شهرهای نوظهور اهمیت خاصی پیدا کرد و در این زمینه طرح ها و برنامه های جامع شهری تدوین شد وبتدریج از این دوره به بعد بود که در زمینه مرمت و احیاء بافت های فرسوده شهرها که در آستانه ویرانی قرار گرفته بودند اقداماتی انجام گرفت. </a:t>
            </a:r>
            <a:endParaRPr lang="en-US" sz="2400" dirty="0">
              <a:solidFill>
                <a:srgbClr val="7030A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342900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10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" name="Curved Up Ribbon 1"/>
          <p:cNvSpPr/>
          <p:nvPr/>
        </p:nvSpPr>
        <p:spPr>
          <a:xfrm>
            <a:off x="2770909" y="581890"/>
            <a:ext cx="7107382" cy="1066801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روند مرمت و حفاظت در ایران</a:t>
            </a:r>
          </a:p>
          <a:p>
            <a:pPr algn="ctr"/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(دوره های مرمتی)</a:t>
            </a:r>
            <a:endParaRPr lang="en-US" sz="24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7708" y="2113234"/>
            <a:ext cx="7827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دورة </a:t>
            </a: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تعميرات 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كلاسيك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دورة </a:t>
            </a: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زوال تعميرات 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سنتي(آغاز تعميرات باستان شناسي)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دورة </a:t>
            </a: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طلايي 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مرمت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دورة </a:t>
            </a: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رواج مرمت</a:t>
            </a: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2050" name="Picture 2" descr="http://upload.wikimedia.org/wikipedia/commons/b/b5/Kamal-ud-din_Bihzad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1865762"/>
            <a:ext cx="4197927" cy="430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11799" y="4295415"/>
            <a:ext cx="6096000" cy="1200329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just" rtl="1"/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با اين تقسيم بندي كه اساس آن بر مبناي مهمترين وقايع ميراث فرهنگي و حفاظت چيده شده است، مي توان ريشة بسياري از تحولات اخير را جستجو و بررسي نمود. </a:t>
            </a:r>
            <a:endParaRPr lang="en-US" sz="2400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342900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12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4692" y="764416"/>
            <a:ext cx="7716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نمونه شاخص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دوره مربوط به </a:t>
            </a: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تغيير تزئين در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بدنه های </a:t>
            </a: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كاخ هشت بهشت اصفهان</a:t>
            </a:r>
            <a:endParaRPr lang="en-US" sz="2400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44" y="1656501"/>
            <a:ext cx="9240981" cy="436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9240982" y="22860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48691" y="4045528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93182" y="3699165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34692" y="3131128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26005" y="5457267"/>
            <a:ext cx="1757212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تزئينات الحاقي</a:t>
            </a:r>
            <a:endParaRPr lang="en-US" sz="24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52600" y="2369128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282547" y="4045528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342900"/>
            <a:ext cx="115316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74002" y="5918932"/>
            <a:ext cx="510736" cy="4959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14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072" y="900730"/>
            <a:ext cx="11106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itchFamily="2" charset="2"/>
              <a:buChar char="q"/>
            </a:pP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در اين دوران در مرمت اشياء نيزتحولاتي صورت ميگيرد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به نحوي </a:t>
            </a: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كه نخستين تعميرات باستانشناسـي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اشـياء  </a:t>
            </a: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مـواد بـا ماهيـت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معدني آغاز </a:t>
            </a: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ميگردد و آثاري را به واسطه ارزشهاي فرهنگي و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تاريخي شـان </a:t>
            </a: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بـه عـلاوه وجـوه مـادي و نمايشـي مـورد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تعميـر قـرار مي دهند </a:t>
            </a: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كه از آن جمله ميتوان به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كارگاهها مرمت سفال در شوش </a:t>
            </a: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اشاره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كرد.</a:t>
            </a:r>
            <a:endParaRPr lang="en-US" sz="24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53165" y="3705999"/>
            <a:ext cx="2755883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اقدامات مهم در این دوره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038109" y="2743200"/>
            <a:ext cx="1715056" cy="1193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1"/>
          </p:cNvCxnSpPr>
          <p:nvPr/>
        </p:nvCxnSpPr>
        <p:spPr>
          <a:xfrm flipH="1">
            <a:off x="7038109" y="3936832"/>
            <a:ext cx="1715056" cy="1300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8072" y="2558534"/>
            <a:ext cx="6270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solidFill>
                  <a:srgbClr val="0070C0"/>
                </a:solidFill>
                <a:cs typeface="B Nazanin" pitchFamily="2" charset="-78"/>
              </a:rPr>
              <a:t>تعميرات در تخت جمشيد و كارهاي تينا </a:t>
            </a:r>
            <a:r>
              <a:rPr lang="fa-IR" sz="2000" b="1" dirty="0" smtClean="0">
                <a:solidFill>
                  <a:srgbClr val="0070C0"/>
                </a:solidFill>
                <a:cs typeface="B Nazanin" pitchFamily="2" charset="-78"/>
              </a:rPr>
              <a:t>گريشمن در بيشابور، </a:t>
            </a:r>
            <a:r>
              <a:rPr lang="fa-IR" sz="2000" b="1" dirty="0">
                <a:solidFill>
                  <a:srgbClr val="0070C0"/>
                </a:solidFill>
                <a:cs typeface="B Nazanin" pitchFamily="2" charset="-78"/>
              </a:rPr>
              <a:t>چغازنبيل</a:t>
            </a:r>
            <a:endParaRPr lang="en-US" sz="20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072" y="4883075"/>
            <a:ext cx="6270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 smtClean="0">
                <a:solidFill>
                  <a:srgbClr val="0070C0"/>
                </a:solidFill>
                <a:cs typeface="B Nazanin" pitchFamily="2" charset="-78"/>
              </a:rPr>
              <a:t>حفاظت از بازمانده هاي </a:t>
            </a:r>
            <a:r>
              <a:rPr lang="fa-IR" sz="2000" b="1" dirty="0">
                <a:solidFill>
                  <a:srgbClr val="0070C0"/>
                </a:solidFill>
                <a:cs typeface="B Nazanin" pitchFamily="2" charset="-78"/>
              </a:rPr>
              <a:t>خشتي و ديوارهاي بر آمده از كاوشهـاي باستانشناسـي در تپـه حسـنلو</a:t>
            </a:r>
            <a:endParaRPr lang="en-US" sz="20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8071" y="3613665"/>
            <a:ext cx="6645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srgbClr val="0070C0"/>
                </a:solidFill>
                <a:cs typeface="B Nazanin" pitchFamily="2" charset="-78"/>
              </a:rPr>
              <a:t>سـرآغاز بـه وجـود آمـدن برخـي ا نجمـنهـا (انجمـن آثـار </a:t>
            </a:r>
            <a:r>
              <a:rPr lang="fa-IR" b="1" dirty="0" smtClean="0">
                <a:solidFill>
                  <a:srgbClr val="0070C0"/>
                </a:solidFill>
                <a:cs typeface="B Nazanin" pitchFamily="2" charset="-78"/>
              </a:rPr>
              <a:t>ملـي)، سازمان ها ، موزه هاو ... </a:t>
            </a:r>
            <a:endParaRPr lang="en-US" b="1" dirty="0">
              <a:solidFill>
                <a:srgbClr val="0070C0"/>
              </a:solidFill>
              <a:cs typeface="B Nazanin" pitchFamily="2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402682" y="3936831"/>
            <a:ext cx="135048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371</TotalTime>
  <Words>870</Words>
  <Application>Microsoft Office PowerPoint</Application>
  <PresentationFormat>Custom</PresentationFormat>
  <Paragraphs>282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maremat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maremat</dc:title>
  <dc:creator>omid; Me</dc:creator>
  <dc:description>maremat</dc:description>
  <cp:lastModifiedBy>MRT Pack 24 DVDs</cp:lastModifiedBy>
  <cp:revision>29</cp:revision>
  <dcterms:created xsi:type="dcterms:W3CDTF">2014-03-10T21:13:16Z</dcterms:created>
  <dcterms:modified xsi:type="dcterms:W3CDTF">2019-07-04T13:03:32Z</dcterms:modified>
</cp:coreProperties>
</file>